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66" r:id="rId5"/>
    <p:sldId id="265" r:id="rId6"/>
    <p:sldId id="268" r:id="rId7"/>
    <p:sldId id="270" r:id="rId8"/>
    <p:sldId id="271" r:id="rId9"/>
    <p:sldId id="267" r:id="rId10"/>
    <p:sldId id="269" r:id="rId11"/>
    <p:sldId id="263" r:id="rId12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27.04.2025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27.04.2025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27.04.2025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27.04.2025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27.04.2025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27.04.2025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5000"/>
            <a:lum/>
          </a:blip>
          <a:srcRect/>
          <a:tile tx="0" ty="0" sx="50000" sy="54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8113" y="559355"/>
            <a:ext cx="7487773" cy="324036"/>
          </a:xfrm>
          <a:noFill/>
          <a:ln>
            <a:noFill/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Государственное бюджетное общеобразовательное учреждение </a:t>
            </a:r>
            <a:b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Лицей №126 Калининского района Санкт-Петербурга</a:t>
            </a:r>
          </a:p>
        </p:txBody>
      </p:sp>
      <p:pic>
        <p:nvPicPr>
          <p:cNvPr id="1026" name="Picture 2" descr="C:\Users\golevaea\Desktop\ццо дизайн\!Лого красно-белое\Ресурс 1@2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07139"/>
            <a:ext cx="1044780" cy="372272"/>
          </a:xfrm>
          <a:prstGeom prst="rect">
            <a:avLst/>
          </a:prstGeom>
          <a:noFill/>
        </p:spPr>
      </p:pic>
      <p:pic>
        <p:nvPicPr>
          <p:cNvPr id="1027" name="Picture 3" descr="C:\Users\golevaea\Desktop\ццо дизайн\Нац_проекты_лого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0"/>
            <a:ext cx="1004708" cy="560162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582502" y="3219822"/>
            <a:ext cx="8215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Авторы: Азанов Егор Сергеевич ,Нежинский Григорий Олегович </a:t>
            </a:r>
          </a:p>
          <a:p>
            <a:pPr algn="r"/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Наставник: Крылатых Даниил Николаевич , </a:t>
            </a:r>
          </a:p>
          <a:p>
            <a:pPr algn="r"/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педагог дополнительного образования </a:t>
            </a:r>
          </a:p>
          <a:p>
            <a:pPr algn="r"/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ЦЦО «</a:t>
            </a:r>
            <a:r>
              <a:rPr lang="ru-RU" dirty="0" err="1">
                <a:solidFill>
                  <a:schemeClr val="accent5">
                    <a:lumMod val="50000"/>
                  </a:schemeClr>
                </a:solidFill>
              </a:rPr>
              <a:t>Инфин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IT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и»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251520" y="1843286"/>
            <a:ext cx="8640960" cy="936104"/>
          </a:xfrm>
          <a:prstGeom prst="rect">
            <a:avLst/>
          </a:prstGeom>
          <a:noFill/>
          <a:ln w="19050" cap="flat" cmpd="sng" algn="ctr">
            <a:noFill/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Crecker’s</a:t>
            </a:r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OC</a:t>
            </a:r>
            <a:endParaRPr lang="ru-RU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251520" y="1131590"/>
            <a:ext cx="8640960" cy="711696"/>
          </a:xfrm>
          <a:prstGeom prst="rect">
            <a:avLst/>
          </a:prstGeom>
          <a:noFill/>
          <a:ln w="19050" cap="flat" cmpd="sng" algn="ctr">
            <a:noFill/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>
                <a:solidFill>
                  <a:schemeClr val="accent5">
                    <a:lumMod val="50000"/>
                  </a:schemeClr>
                </a:solidFill>
              </a:rPr>
              <a:t>Название направления ЦЦО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C2517BB-C0E4-45B7-81A2-74F0E2589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7090" y="195486"/>
            <a:ext cx="8229600" cy="857250"/>
          </a:xfrm>
        </p:spPr>
        <p:txBody>
          <a:bodyPr>
            <a:normAutofit/>
          </a:bodyPr>
          <a:lstStyle/>
          <a:p>
            <a:r>
              <a:rPr lang="ru-RU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Выводы</a:t>
            </a:r>
          </a:p>
        </p:txBody>
      </p:sp>
      <p:sp>
        <p:nvSpPr>
          <p:cNvPr id="13" name="Содержимое 2"/>
          <p:cNvSpPr txBox="1">
            <a:spLocks/>
          </p:cNvSpPr>
          <p:nvPr/>
        </p:nvSpPr>
        <p:spPr>
          <a:xfrm>
            <a:off x="142844" y="1005576"/>
            <a:ext cx="8761669" cy="3942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b="0" i="0" dirty="0">
                <a:effectLst/>
                <a:latin typeface="Roboto" panose="02000000000000000000" pitchFamily="2" charset="0"/>
              </a:rPr>
              <a:t>Проект по разработке </a:t>
            </a:r>
            <a:r>
              <a:rPr lang="ru-RU" sz="1400" b="0" i="0" dirty="0" err="1">
                <a:effectLst/>
                <a:latin typeface="Roboto" panose="02000000000000000000" pitchFamily="2" charset="0"/>
              </a:rPr>
              <a:t>кастомной</a:t>
            </a:r>
            <a:r>
              <a:rPr lang="ru-RU" sz="1400" b="0" i="0" dirty="0">
                <a:effectLst/>
                <a:latin typeface="Roboto" panose="02000000000000000000" pitchFamily="2" charset="0"/>
              </a:rPr>
              <a:t> операционной системы демонстрирует огромный потенциал для решения различных практических задач в сфере информационных технологий. Создание специализированной ОС позволяет значительно повысить производительность, безопасность и гибкость систем, что особенно актуально в условиях растущих требований к информационной защите и оптимизации работы оборудования.</a:t>
            </a:r>
            <a:br>
              <a:rPr lang="ru-RU" sz="1400" dirty="0"/>
            </a:br>
            <a:br>
              <a:rPr lang="ru-RU" sz="1400" dirty="0"/>
            </a:br>
            <a:r>
              <a:rPr lang="ru-RU" sz="1400" b="0" i="0" dirty="0">
                <a:effectLst/>
                <a:latin typeface="Roboto" panose="02000000000000000000" pitchFamily="2" charset="0"/>
              </a:rPr>
              <a:t>Кроме того, реализация данного проекта служит важным шагом для углубления знаний участников в области архитектуры операционных систем и разработки программного обеспечения. Такой опыт не только способствует развитию компетенций, но и открывает новые возможности для профессионального роста.</a:t>
            </a:r>
            <a:br>
              <a:rPr lang="ru-RU" sz="1400" dirty="0"/>
            </a:br>
            <a:br>
              <a:rPr lang="ru-RU" sz="1400" dirty="0"/>
            </a:br>
            <a:r>
              <a:rPr lang="ru-RU" sz="1400" b="0" i="0" dirty="0">
                <a:effectLst/>
                <a:latin typeface="Roboto" panose="02000000000000000000" pitchFamily="2" charset="0"/>
              </a:rPr>
              <a:t>В целом, </a:t>
            </a:r>
            <a:r>
              <a:rPr lang="ru-RU" sz="1400" b="0" i="0" dirty="0" err="1">
                <a:effectLst/>
                <a:latin typeface="Roboto" panose="02000000000000000000" pitchFamily="2" charset="0"/>
              </a:rPr>
              <a:t>кастомная</a:t>
            </a:r>
            <a:r>
              <a:rPr lang="ru-RU" sz="1400" b="0" i="0" dirty="0">
                <a:effectLst/>
                <a:latin typeface="Roboto" panose="02000000000000000000" pitchFamily="2" charset="0"/>
              </a:rPr>
              <a:t> операционная система, разработанная в рамках данного проекта, является не только полезным инструментом для конкретных предприятий или специализированных задач, но и потенциальным продуктом, способным предоставить конкурентные преимущества и снизить затраты в долгосрочной перспективе.</a:t>
            </a:r>
            <a:endParaRPr lang="ru-RU" sz="2400" dirty="0"/>
          </a:p>
        </p:txBody>
      </p:sp>
      <p:pic>
        <p:nvPicPr>
          <p:cNvPr id="6" name="Picture 2" descr="C:\Users\golevaea\Desktop\ццо дизайн\!Лого красно-белое\Ресурс 1@2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07139"/>
            <a:ext cx="1044780" cy="372272"/>
          </a:xfrm>
          <a:prstGeom prst="rect">
            <a:avLst/>
          </a:prstGeom>
          <a:noFill/>
        </p:spPr>
      </p:pic>
      <p:pic>
        <p:nvPicPr>
          <p:cNvPr id="7" name="Picture 3" descr="C:\Users\golevaea\Desktop\ццо дизайн\Нац_проекты_лого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0"/>
            <a:ext cx="1004708" cy="56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3827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2267744" y="1851670"/>
            <a:ext cx="4687391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Спасибо за внимание!</a:t>
            </a:r>
          </a:p>
        </p:txBody>
      </p:sp>
      <p:pic>
        <p:nvPicPr>
          <p:cNvPr id="5" name="Picture 2" descr="C:\Users\golevaea\Desktop\ццо дизайн\!Лого красно-белое\Ресурс 1@2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07139"/>
            <a:ext cx="1044780" cy="372272"/>
          </a:xfrm>
          <a:prstGeom prst="rect">
            <a:avLst/>
          </a:prstGeom>
          <a:noFill/>
        </p:spPr>
      </p:pic>
      <p:pic>
        <p:nvPicPr>
          <p:cNvPr id="6" name="Picture 3" descr="C:\Users\golevaea\Desktop\ццо дизайн\Нац_проекты_лого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0"/>
            <a:ext cx="1004708" cy="56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8466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7245" y="175136"/>
            <a:ext cx="8229600" cy="857250"/>
          </a:xfrm>
        </p:spPr>
        <p:txBody>
          <a:bodyPr>
            <a:normAutofit/>
          </a:bodyPr>
          <a:lstStyle/>
          <a:p>
            <a:r>
              <a:rPr lang="ru-RU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Цели и задачи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42844" y="843557"/>
            <a:ext cx="8893652" cy="4192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400" b="1" i="0" dirty="0">
                <a:effectLst/>
                <a:latin typeface="geist"/>
              </a:rPr>
              <a:t>Цель:</a:t>
            </a:r>
            <a:r>
              <a:rPr lang="ru-RU" sz="1400" b="0" i="0" dirty="0">
                <a:effectLst/>
                <a:latin typeface="geist"/>
              </a:rPr>
              <a:t> Разработка интуитивно понятной и высокопроизводительной операционной системы, обеспечивающей стабильную работу приложений и удобный интерфейс для пользователей.</a:t>
            </a:r>
          </a:p>
          <a:p>
            <a:pPr algn="l"/>
            <a:br>
              <a:rPr lang="ru-RU" sz="1400" b="1" dirty="0">
                <a:latin typeface="geist"/>
              </a:rPr>
            </a:br>
            <a:r>
              <a:rPr lang="ru-RU" sz="1400" b="1" i="0" dirty="0">
                <a:effectLst/>
                <a:latin typeface="geist"/>
              </a:rPr>
              <a:t>Задачи:</a:t>
            </a:r>
            <a:endParaRPr lang="ru-RU" sz="1400" b="0" i="0" dirty="0">
              <a:effectLst/>
              <a:latin typeface="geist"/>
            </a:endParaRP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geist"/>
              </a:rPr>
              <a:t>Исследование потребностей пользователей:</a:t>
            </a:r>
            <a:r>
              <a:rPr lang="ru-RU" sz="1400" b="0" i="0" dirty="0">
                <a:effectLst/>
                <a:latin typeface="geist"/>
              </a:rPr>
              <a:t> Провести опросы и анализ, чтобы понять, какие функции и интерфейсы наиболее востребованы.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geist"/>
              </a:rPr>
              <a:t>Разработка архитектуры системы:</a:t>
            </a:r>
            <a:r>
              <a:rPr lang="ru-RU" sz="1400" b="0" i="0" dirty="0">
                <a:effectLst/>
                <a:latin typeface="geist"/>
              </a:rPr>
              <a:t> Создать модульную архитектуру, которая позволит легко добавлять новые функции и обновления.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geist"/>
              </a:rPr>
              <a:t>Обеспечение безопасности:</a:t>
            </a:r>
            <a:r>
              <a:rPr lang="ru-RU" sz="1400" b="0" i="0" dirty="0">
                <a:effectLst/>
                <a:latin typeface="geist"/>
              </a:rPr>
              <a:t> Внедрить современные методы защиты данных и предотвращения несанкционированного доступа.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geist"/>
              </a:rPr>
              <a:t>Оптимизация производительности:</a:t>
            </a:r>
            <a:r>
              <a:rPr lang="ru-RU" sz="1400" b="0" i="0" dirty="0">
                <a:effectLst/>
                <a:latin typeface="geist"/>
              </a:rPr>
              <a:t> Провести тестирование и оптимизацию системы для обеспечения высокой скорости работы и низкого потребления ресурсов.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geist"/>
              </a:rPr>
              <a:t>Создание пользовательского интерфейса:</a:t>
            </a:r>
            <a:r>
              <a:rPr lang="ru-RU" sz="1400" b="0" i="0" dirty="0">
                <a:effectLst/>
                <a:latin typeface="geist"/>
              </a:rPr>
              <a:t> Разработать интуитивно понятный и привлекательный интерфейс, который будет удобен для пользователей с разным уровнем подготовки.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geist"/>
              </a:rPr>
              <a:t>Тестирование и отладка:</a:t>
            </a:r>
            <a:r>
              <a:rPr lang="ru-RU" sz="1400" b="0" i="0" dirty="0">
                <a:effectLst/>
                <a:latin typeface="geist"/>
              </a:rPr>
              <a:t> Провести всестороннее тестирование системы для выявления и устранения ошибок перед запуском.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geist"/>
              </a:rPr>
              <a:t>Поддержка и обновления:</a:t>
            </a:r>
            <a:r>
              <a:rPr lang="ru-RU" sz="1400" b="0" i="0" dirty="0">
                <a:effectLst/>
                <a:latin typeface="geist"/>
              </a:rPr>
              <a:t> Разработать план по регулярным обновлениям и технической поддержке пользователей после запуска продукта.</a:t>
            </a:r>
          </a:p>
        </p:txBody>
      </p:sp>
      <p:pic>
        <p:nvPicPr>
          <p:cNvPr id="12" name="Picture 2" descr="C:\Users\golevaea\Desktop\ццо дизайн\!Лого красно-белое\Ресурс 1@2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07139"/>
            <a:ext cx="1044780" cy="372272"/>
          </a:xfrm>
          <a:prstGeom prst="rect">
            <a:avLst/>
          </a:prstGeom>
          <a:noFill/>
        </p:spPr>
      </p:pic>
      <p:pic>
        <p:nvPicPr>
          <p:cNvPr id="14" name="Picture 3" descr="C:\Users\golevaea\Desktop\ццо дизайн\Нац_проекты_лого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0"/>
            <a:ext cx="1004708" cy="56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922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7090" y="195486"/>
            <a:ext cx="8229600" cy="857250"/>
          </a:xfrm>
        </p:spPr>
        <p:txBody>
          <a:bodyPr>
            <a:normAutofit/>
          </a:bodyPr>
          <a:lstStyle/>
          <a:p>
            <a:r>
              <a:rPr lang="ru-RU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Актуальность</a:t>
            </a:r>
            <a:endParaRPr lang="ru-RU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3" name="Содержимое 2"/>
          <p:cNvSpPr txBox="1">
            <a:spLocks/>
          </p:cNvSpPr>
          <p:nvPr/>
        </p:nvSpPr>
        <p:spPr>
          <a:xfrm>
            <a:off x="142844" y="1005575"/>
            <a:ext cx="8821644" cy="40307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400" b="0" i="0" dirty="0">
                <a:effectLst/>
                <a:latin typeface="geist"/>
              </a:rPr>
              <a:t>В современном мире операционные системы играют ключевую роль в обеспечении функциональности и производительности компьютерных устройств. С увеличением объема данных и разнообразия приложений, пользователи требуют более эффективных, безопасных и удобных решений.</a:t>
            </a:r>
            <a:br>
              <a:rPr lang="ru-RU" sz="1400" b="0" i="0" dirty="0">
                <a:effectLst/>
                <a:latin typeface="geist"/>
              </a:rPr>
            </a:br>
            <a:endParaRPr lang="ru-RU" sz="1400" b="0" i="0" dirty="0">
              <a:effectLst/>
              <a:latin typeface="geist"/>
            </a:endParaRP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geist"/>
              </a:rPr>
              <a:t>Рост числа пользователей:</a:t>
            </a:r>
            <a:r>
              <a:rPr lang="ru-RU" sz="1400" b="0" i="0" dirty="0">
                <a:effectLst/>
                <a:latin typeface="geist"/>
              </a:rPr>
              <a:t> С каждым годом количество пользователей компьютеров и мобильных устройств увеличивается, что создает спрос на новые, более адаптированные операционные системы.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geist"/>
              </a:rPr>
              <a:t>Разнообразие устройств:</a:t>
            </a:r>
            <a:r>
              <a:rPr lang="ru-RU" sz="1400" b="0" i="0" dirty="0">
                <a:effectLst/>
                <a:latin typeface="geist"/>
              </a:rPr>
              <a:t> Существуют различные устройства, от настольных ПК до мобильных телефонов и </a:t>
            </a:r>
            <a:r>
              <a:rPr lang="ru-RU" sz="1400" b="0" i="0" dirty="0" err="1">
                <a:effectLst/>
                <a:latin typeface="geist"/>
              </a:rPr>
              <a:t>IoT</a:t>
            </a:r>
            <a:r>
              <a:rPr lang="ru-RU" sz="1400" b="0" i="0" dirty="0">
                <a:effectLst/>
                <a:latin typeface="geist"/>
              </a:rPr>
              <a:t>-устройств, что требует универсальных и адаптивных операционных систем.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geist"/>
              </a:rPr>
              <a:t>Безопасность данных:</a:t>
            </a:r>
            <a:r>
              <a:rPr lang="ru-RU" sz="1400" b="0" i="0" dirty="0">
                <a:effectLst/>
                <a:latin typeface="geist"/>
              </a:rPr>
              <a:t> В условиях растущих угроз кибербезопасности, создание операционной системы с акцентом на защиту данных и конфиденциальность становится особенно актуальным.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geist"/>
              </a:rPr>
              <a:t>Пользовательский опыт:</a:t>
            </a:r>
            <a:r>
              <a:rPr lang="ru-RU" sz="1400" b="0" i="0" dirty="0">
                <a:effectLst/>
                <a:latin typeface="geist"/>
              </a:rPr>
              <a:t> Современные пользователи ожидают интуитивно понятного интерфейса и высокой производительности, что делает разработку удобной и эффективной ОС важной задачей.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geist"/>
              </a:rPr>
              <a:t>Инновации и технологии:</a:t>
            </a:r>
            <a:r>
              <a:rPr lang="ru-RU" sz="1400" b="0" i="0" dirty="0">
                <a:effectLst/>
                <a:latin typeface="geist"/>
              </a:rPr>
              <a:t> Быстрые изменения в технологиях требуют постоянного обновления и адаптации операционных систем, чтобы они могли поддерживать новые приложения и функции.</a:t>
            </a:r>
            <a:br>
              <a:rPr lang="ru-RU" sz="1400" b="0" i="0" dirty="0">
                <a:effectLst/>
                <a:latin typeface="geist"/>
              </a:rPr>
            </a:br>
            <a:endParaRPr lang="ru-RU" sz="1400" b="0" i="0" dirty="0">
              <a:effectLst/>
              <a:latin typeface="geist"/>
            </a:endParaRPr>
          </a:p>
          <a:p>
            <a:pPr algn="l"/>
            <a:r>
              <a:rPr lang="ru-RU" sz="1400" b="0" i="0" dirty="0">
                <a:effectLst/>
                <a:latin typeface="geist"/>
              </a:rPr>
              <a:t>Таким образом, разработка новой операционной системы, отвечающей современным требованиям пользователей и технологическим вызовам, является актуальной и необходимой задачей.</a:t>
            </a:r>
          </a:p>
        </p:txBody>
      </p:sp>
      <p:pic>
        <p:nvPicPr>
          <p:cNvPr id="6" name="Picture 2" descr="C:\Users\golevaea\Desktop\ццо дизайн\!Лого красно-белое\Ресурс 1@2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07139"/>
            <a:ext cx="1044780" cy="372272"/>
          </a:xfrm>
          <a:prstGeom prst="rect">
            <a:avLst/>
          </a:prstGeom>
          <a:noFill/>
        </p:spPr>
      </p:pic>
      <p:pic>
        <p:nvPicPr>
          <p:cNvPr id="7" name="Picture 3" descr="C:\Users\golevaea\Desktop\ццо дизайн\Нац_проекты_лого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0"/>
            <a:ext cx="1004708" cy="5601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7090" y="195486"/>
            <a:ext cx="8229600" cy="857250"/>
          </a:xfrm>
        </p:spPr>
        <p:txBody>
          <a:bodyPr>
            <a:normAutofit/>
          </a:bodyPr>
          <a:lstStyle/>
          <a:p>
            <a:r>
              <a:rPr lang="ru-RU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Степень изученности темы </a:t>
            </a:r>
            <a:endParaRPr lang="ru-RU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3" name="Содержимое 2"/>
          <p:cNvSpPr txBox="1">
            <a:spLocks/>
          </p:cNvSpPr>
          <p:nvPr/>
        </p:nvSpPr>
        <p:spPr>
          <a:xfrm>
            <a:off x="245503" y="915566"/>
            <a:ext cx="8652993" cy="3942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geist"/>
              </a:rPr>
              <a:t>Теоретические основы:</a:t>
            </a:r>
            <a:r>
              <a:rPr lang="ru-RU" sz="1400" b="0" i="0" dirty="0">
                <a:effectLst/>
                <a:latin typeface="geist"/>
              </a:rPr>
              <a:t> Операционные системы изучаются в рамках компьютерных наук и информационных технологий. Существуют обширные учебные материалы, книги и курсы, охватывающие архитектуру ОС, управление процессами, памятью, файловыми системами и сетевыми взаимодействиями.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geist"/>
              </a:rPr>
              <a:t>Научные исследования:</a:t>
            </a:r>
            <a:r>
              <a:rPr lang="ru-RU" sz="1400" b="0" i="0" dirty="0">
                <a:effectLst/>
                <a:latin typeface="geist"/>
              </a:rPr>
              <a:t> В области операционных систем активно проводятся исследования, направленные на улучшение производительности, безопасности и удобства использования. Публикации в научных журналах и конференциях предоставляют актуальные данные о новых подходах и технологиях.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geist"/>
              </a:rPr>
              <a:t>Практическое применение:</a:t>
            </a:r>
            <a:r>
              <a:rPr lang="ru-RU" sz="1400" b="0" i="0" dirty="0">
                <a:effectLst/>
                <a:latin typeface="geist"/>
              </a:rPr>
              <a:t> Существуют множество существующих операционных систем (Windows, </a:t>
            </a:r>
            <a:r>
              <a:rPr lang="ru-RU" sz="1400" b="0" i="0" dirty="0" err="1">
                <a:effectLst/>
                <a:latin typeface="geist"/>
              </a:rPr>
              <a:t>macOS</a:t>
            </a:r>
            <a:r>
              <a:rPr lang="ru-RU" sz="1400" b="0" i="0" dirty="0">
                <a:effectLst/>
                <a:latin typeface="geist"/>
              </a:rPr>
              <a:t>, Linux и др.), что позволяет изучать их архитектуру и функциональность на практике. Исследования их сильных и слабых сторон помогают в разработке новых решений.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geist"/>
              </a:rPr>
              <a:t>Технологические тренды:</a:t>
            </a:r>
            <a:r>
              <a:rPr lang="ru-RU" sz="1400" b="0" i="0" dirty="0">
                <a:effectLst/>
                <a:latin typeface="geist"/>
              </a:rPr>
              <a:t> Современные тенденции, такие как облачные вычисления, виртуализация и </a:t>
            </a:r>
            <a:r>
              <a:rPr lang="ru-RU" sz="1400" b="0" i="0" dirty="0" err="1">
                <a:effectLst/>
                <a:latin typeface="geist"/>
              </a:rPr>
              <a:t>IoT</a:t>
            </a:r>
            <a:r>
              <a:rPr lang="ru-RU" sz="1400" b="0" i="0" dirty="0">
                <a:effectLst/>
                <a:latin typeface="geist"/>
              </a:rPr>
              <a:t>, требуют постоянного обновления знаний о том, как операционные системы могут адаптироваться к новым условиям.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geist"/>
              </a:rPr>
              <a:t>Сообщество разработчиков:</a:t>
            </a:r>
            <a:r>
              <a:rPr lang="ru-RU" sz="1400" b="0" i="0" dirty="0">
                <a:effectLst/>
                <a:latin typeface="geist"/>
              </a:rPr>
              <a:t> Существуют активные сообщества и форумы, где разработчики делятся опытом, обсуждают проблемы и находят решения, что способствует обмену знаниями и практическому изучению темы.</a:t>
            </a:r>
          </a:p>
          <a:p>
            <a:pPr algn="l"/>
            <a:r>
              <a:rPr lang="ru-RU" sz="1400" b="0" i="0" dirty="0">
                <a:effectLst/>
                <a:latin typeface="geist"/>
              </a:rPr>
              <a:t>Таким образом, тема операционных систем хорошо изучена как теоретически, так и практически, что создает прочную основу для разработки нового проектного продукта.</a:t>
            </a:r>
          </a:p>
        </p:txBody>
      </p:sp>
      <p:pic>
        <p:nvPicPr>
          <p:cNvPr id="6" name="Picture 2" descr="C:\Users\golevaea\Desktop\ццо дизайн\!Лого красно-белое\Ресурс 1@2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07139"/>
            <a:ext cx="1044780" cy="372272"/>
          </a:xfrm>
          <a:prstGeom prst="rect">
            <a:avLst/>
          </a:prstGeom>
          <a:noFill/>
        </p:spPr>
      </p:pic>
      <p:pic>
        <p:nvPicPr>
          <p:cNvPr id="7" name="Picture 3" descr="C:\Users\golevaea\Desktop\ццо дизайн\Нац_проекты_лого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0"/>
            <a:ext cx="1004708" cy="56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0666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7090" y="195486"/>
            <a:ext cx="8229600" cy="857250"/>
          </a:xfrm>
        </p:spPr>
        <p:txBody>
          <a:bodyPr>
            <a:normAutofit/>
          </a:bodyPr>
          <a:lstStyle/>
          <a:p>
            <a:r>
              <a:rPr lang="ru-RU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Описание проекта</a:t>
            </a:r>
          </a:p>
        </p:txBody>
      </p:sp>
      <p:sp>
        <p:nvSpPr>
          <p:cNvPr id="13" name="Содержимое 2"/>
          <p:cNvSpPr txBox="1">
            <a:spLocks/>
          </p:cNvSpPr>
          <p:nvPr/>
        </p:nvSpPr>
        <p:spPr>
          <a:xfrm>
            <a:off x="142844" y="1005575"/>
            <a:ext cx="8761669" cy="40307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400" b="0" i="0" dirty="0">
                <a:effectLst/>
                <a:latin typeface="geist"/>
              </a:rPr>
              <a:t>Проект направлен на разработку уникальной операционной системы, адаптированной под специфические потребности пользователей и определенные сценарии использования. Основная цель проекта — создать высокопроизводительное, безопасное и интуитивно понятное программное обеспечение, которое будет отличаться от существующих решений на рынке.</a:t>
            </a:r>
          </a:p>
          <a:p>
            <a:pPr algn="l"/>
            <a:r>
              <a:rPr lang="ru-RU" sz="1400" b="1" i="0" dirty="0">
                <a:effectLst/>
                <a:latin typeface="geist"/>
              </a:rPr>
              <a:t>Ключевые особенности проекта:</a:t>
            </a:r>
            <a:endParaRPr lang="ru-RU" sz="1400" b="0" i="0" dirty="0">
              <a:effectLst/>
              <a:latin typeface="geist"/>
            </a:endParaRP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geist"/>
              </a:rPr>
              <a:t>Адаптивный интерфейс:</a:t>
            </a:r>
            <a:r>
              <a:rPr lang="ru-RU" sz="1400" b="0" i="0" dirty="0">
                <a:effectLst/>
                <a:latin typeface="geist"/>
              </a:rPr>
              <a:t> Разработка пользовательского интерфейса, который можно настраивать в зависимости от предпочтений пользователя, обеспечивая удобство и простоту в использовании.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geist"/>
              </a:rPr>
              <a:t>Оптимизация под конкретные задачи:</a:t>
            </a:r>
            <a:r>
              <a:rPr lang="ru-RU" sz="1400" b="0" i="0" dirty="0">
                <a:effectLst/>
                <a:latin typeface="geist"/>
              </a:rPr>
              <a:t> Кастомизация системы для работы с определенными приложениями или в специфических условиях, таких как образовательные учреждения, бизнес-среда или разработка программного обеспечения.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geist"/>
              </a:rPr>
              <a:t>Безопасность и конфиденциальность:</a:t>
            </a:r>
            <a:r>
              <a:rPr lang="ru-RU" sz="1400" b="0" i="0" dirty="0">
                <a:effectLst/>
                <a:latin typeface="geist"/>
              </a:rPr>
              <a:t> Внедрение современных методов защиты данных, шифрования и анонимности, что особенно важно в условиях растущих угроз кибербезопасности.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geist"/>
              </a:rPr>
              <a:t>Поддержка различных платформ:</a:t>
            </a:r>
            <a:r>
              <a:rPr lang="ru-RU" sz="1400" b="0" i="0" dirty="0">
                <a:effectLst/>
                <a:latin typeface="geist"/>
              </a:rPr>
              <a:t> Возможность работы на различных устройствах, включая настольные ПК</a:t>
            </a:r>
            <a:r>
              <a:rPr lang="ru-RU" sz="1400" dirty="0">
                <a:latin typeface="geist"/>
              </a:rPr>
              <a:t> и</a:t>
            </a:r>
            <a:r>
              <a:rPr lang="ru-RU" sz="1400" b="0" i="0" dirty="0">
                <a:effectLst/>
                <a:latin typeface="geist"/>
              </a:rPr>
              <a:t> ноутбуки, что обеспечит широкую доступность и гибкость.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geist"/>
              </a:rPr>
              <a:t>Сообщество и поддержка:</a:t>
            </a:r>
            <a:r>
              <a:rPr lang="ru-RU" sz="1400" b="0" i="0" dirty="0">
                <a:effectLst/>
                <a:latin typeface="geist"/>
              </a:rPr>
              <a:t> Создание активного сообщества пользователей и разработчиков, которое будет способствовать обмену опытом, идеями и предложениями по улучшению системы.</a:t>
            </a:r>
          </a:p>
        </p:txBody>
      </p:sp>
      <p:pic>
        <p:nvPicPr>
          <p:cNvPr id="6" name="Picture 2" descr="C:\Users\golevaea\Desktop\ццо дизайн\!Лого красно-белое\Ресурс 1@2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07139"/>
            <a:ext cx="1044780" cy="372272"/>
          </a:xfrm>
          <a:prstGeom prst="rect">
            <a:avLst/>
          </a:prstGeom>
          <a:noFill/>
        </p:spPr>
      </p:pic>
      <p:pic>
        <p:nvPicPr>
          <p:cNvPr id="7" name="Picture 3" descr="C:\Users\golevaea\Desktop\ццо дизайн\Нац_проекты_лого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0"/>
            <a:ext cx="1004708" cy="56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201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7090" y="195486"/>
            <a:ext cx="8229600" cy="857250"/>
          </a:xfrm>
        </p:spPr>
        <p:txBody>
          <a:bodyPr>
            <a:normAutofit/>
          </a:bodyPr>
          <a:lstStyle/>
          <a:p>
            <a:r>
              <a:rPr lang="ru-RU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Демонстрация проекта</a:t>
            </a:r>
          </a:p>
        </p:txBody>
      </p:sp>
      <p:sp>
        <p:nvSpPr>
          <p:cNvPr id="13" name="Содержимое 2"/>
          <p:cNvSpPr txBox="1">
            <a:spLocks/>
          </p:cNvSpPr>
          <p:nvPr/>
        </p:nvSpPr>
        <p:spPr>
          <a:xfrm>
            <a:off x="479577" y="1005576"/>
            <a:ext cx="8424936" cy="378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sz="2400" dirty="0"/>
          </a:p>
        </p:txBody>
      </p:sp>
      <p:pic>
        <p:nvPicPr>
          <p:cNvPr id="6" name="Picture 2" descr="C:\Users\golevaea\Desktop\ццо дизайн\!Лого красно-белое\Ресурс 1@2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07139"/>
            <a:ext cx="1044780" cy="372272"/>
          </a:xfrm>
          <a:prstGeom prst="rect">
            <a:avLst/>
          </a:prstGeom>
          <a:noFill/>
        </p:spPr>
      </p:pic>
      <p:pic>
        <p:nvPicPr>
          <p:cNvPr id="7" name="Picture 3" descr="C:\Users\golevaea\Desktop\ццо дизайн\Нац_проекты_лого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0"/>
            <a:ext cx="1004708" cy="560162"/>
          </a:xfrm>
          <a:prstGeom prst="rect">
            <a:avLst/>
          </a:prstGeom>
          <a:noFill/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9D33E5-707A-4EF0-B0ED-88F6052E0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92" y="1768696"/>
            <a:ext cx="4211960" cy="23692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2E9491F-BDC1-4A28-BBC6-F43FB7EB4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49" y="1768696"/>
            <a:ext cx="4211960" cy="236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40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7090" y="195486"/>
            <a:ext cx="8229600" cy="857250"/>
          </a:xfrm>
        </p:spPr>
        <p:txBody>
          <a:bodyPr>
            <a:normAutofit/>
          </a:bodyPr>
          <a:lstStyle/>
          <a:p>
            <a:r>
              <a:rPr lang="ru-RU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Демонстрация проекта</a:t>
            </a:r>
          </a:p>
        </p:txBody>
      </p:sp>
      <p:pic>
        <p:nvPicPr>
          <p:cNvPr id="6" name="Picture 2" descr="C:\Users\golevaea\Desktop\ццо дизайн\!Лого красно-белое\Ресурс 1@2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07139"/>
            <a:ext cx="1044780" cy="372272"/>
          </a:xfrm>
          <a:prstGeom prst="rect">
            <a:avLst/>
          </a:prstGeom>
          <a:noFill/>
        </p:spPr>
      </p:pic>
      <p:pic>
        <p:nvPicPr>
          <p:cNvPr id="7" name="Picture 3" descr="C:\Users\golevaea\Desktop\ццо дизайн\Нац_проекты_лого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0"/>
            <a:ext cx="1004708" cy="560162"/>
          </a:xfrm>
          <a:prstGeom prst="rect">
            <a:avLst/>
          </a:prstGeom>
          <a:noFill/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C74C43-BD99-4C59-9D06-E1369A384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25" y="1768696"/>
            <a:ext cx="4211960" cy="23692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1F7F70-6EDD-4ED2-8705-E6431A156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1768696"/>
            <a:ext cx="4211961" cy="236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7090" y="195486"/>
            <a:ext cx="8229600" cy="857250"/>
          </a:xfrm>
        </p:spPr>
        <p:txBody>
          <a:bodyPr>
            <a:normAutofit/>
          </a:bodyPr>
          <a:lstStyle/>
          <a:p>
            <a:r>
              <a:rPr lang="ru-RU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Демонстрация проекта</a:t>
            </a:r>
          </a:p>
        </p:txBody>
      </p:sp>
      <p:pic>
        <p:nvPicPr>
          <p:cNvPr id="6" name="Picture 2" descr="C:\Users\golevaea\Desktop\ццо дизайн\!Лого красно-белое\Ресурс 1@2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07139"/>
            <a:ext cx="1044780" cy="372272"/>
          </a:xfrm>
          <a:prstGeom prst="rect">
            <a:avLst/>
          </a:prstGeom>
          <a:noFill/>
        </p:spPr>
      </p:pic>
      <p:pic>
        <p:nvPicPr>
          <p:cNvPr id="7" name="Picture 3" descr="C:\Users\golevaea\Desktop\ццо дизайн\Нац_проекты_лого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0"/>
            <a:ext cx="1004708" cy="560162"/>
          </a:xfrm>
          <a:prstGeom prst="rect">
            <a:avLst/>
          </a:prstGeom>
          <a:noFill/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1D3C72-99F4-41D5-8F96-B34B95A0C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01" y="1768696"/>
            <a:ext cx="4211961" cy="23692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6A892A-7813-4F1F-9C05-469EAEB44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340" y="1771059"/>
            <a:ext cx="4213613" cy="23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0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7090" y="195486"/>
            <a:ext cx="8229600" cy="857250"/>
          </a:xfrm>
        </p:spPr>
        <p:txBody>
          <a:bodyPr>
            <a:normAutofit/>
          </a:bodyPr>
          <a:lstStyle/>
          <a:p>
            <a:r>
              <a:rPr lang="ru-RU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Практическая значимость</a:t>
            </a:r>
          </a:p>
        </p:txBody>
      </p:sp>
      <p:sp>
        <p:nvSpPr>
          <p:cNvPr id="13" name="Содержимое 2"/>
          <p:cNvSpPr txBox="1">
            <a:spLocks/>
          </p:cNvSpPr>
          <p:nvPr/>
        </p:nvSpPr>
        <p:spPr>
          <a:xfrm>
            <a:off x="142844" y="917229"/>
            <a:ext cx="8893652" cy="40307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b="0" i="0" dirty="0">
                <a:effectLst/>
                <a:latin typeface="Roboto" panose="020B0604020202020204" pitchFamily="2" charset="0"/>
              </a:rPr>
              <a:t>Проект по разработке </a:t>
            </a:r>
            <a:r>
              <a:rPr lang="ru-RU" sz="1200" b="0" i="0" dirty="0" err="1">
                <a:effectLst/>
                <a:latin typeface="Roboto" panose="020B0604020202020204" pitchFamily="2" charset="0"/>
              </a:rPr>
              <a:t>костомной</a:t>
            </a:r>
            <a:r>
              <a:rPr lang="ru-RU" sz="1200" b="0" i="0" dirty="0">
                <a:effectLst/>
                <a:latin typeface="Roboto" panose="020B0604020202020204" pitchFamily="2" charset="0"/>
              </a:rPr>
              <a:t> операционной системы имеет высокую практическую значимость, которая проявляется в следующих аспектах:</a:t>
            </a:r>
            <a:br>
              <a:rPr lang="ru-RU" sz="1200" b="0" i="0" dirty="0">
                <a:effectLst/>
                <a:latin typeface="Roboto" panose="020B0604020202020204" pitchFamily="2" charset="0"/>
              </a:rPr>
            </a:br>
            <a:br>
              <a:rPr lang="ru-RU" sz="1200" dirty="0"/>
            </a:br>
            <a:r>
              <a:rPr lang="ru-RU" sz="1200" b="0" i="0" dirty="0">
                <a:effectLst/>
                <a:latin typeface="Roboto" panose="020B0604020202020204" pitchFamily="2" charset="0"/>
              </a:rPr>
              <a:t>1. </a:t>
            </a:r>
            <a:r>
              <a:rPr lang="ru-RU" sz="1200" b="1" i="0" dirty="0">
                <a:effectLst/>
                <a:latin typeface="Roboto" panose="020B0604020202020204" pitchFamily="2" charset="0"/>
              </a:rPr>
              <a:t>Оптимизация под конкретные задачи </a:t>
            </a:r>
            <a:br>
              <a:rPr lang="ru-RU" sz="1200" dirty="0"/>
            </a:br>
            <a:r>
              <a:rPr lang="ru-RU" sz="1200" b="0" i="0" dirty="0">
                <a:effectLst/>
                <a:latin typeface="Roboto" panose="020B0604020202020204" pitchFamily="2" charset="0"/>
              </a:rPr>
              <a:t>Создание ОС, адаптированной под определённое оборудование или специализированные приложения, позволяет повысить производительность и снизить затраты ресурсов.</a:t>
            </a:r>
            <a:br>
              <a:rPr lang="ru-RU" sz="1200" dirty="0"/>
            </a:br>
            <a:r>
              <a:rPr lang="ru-RU" sz="1200" b="0" i="0" dirty="0">
                <a:effectLst/>
                <a:latin typeface="Roboto" panose="020B0604020202020204" pitchFamily="2" charset="0"/>
              </a:rPr>
              <a:t>2. </a:t>
            </a:r>
            <a:r>
              <a:rPr lang="ru-RU" sz="1200" b="1" i="0" dirty="0">
                <a:effectLst/>
                <a:latin typeface="Roboto" panose="020B0604020202020204" pitchFamily="2" charset="0"/>
              </a:rPr>
              <a:t>Безопасность и контроль </a:t>
            </a:r>
            <a:br>
              <a:rPr lang="ru-RU" sz="1200" dirty="0"/>
            </a:br>
            <a:r>
              <a:rPr lang="ru-RU" sz="1200" b="0" i="0" dirty="0" err="1">
                <a:effectLst/>
                <a:latin typeface="Roboto" panose="020B0604020202020204" pitchFamily="2" charset="0"/>
              </a:rPr>
              <a:t>Костомная</a:t>
            </a:r>
            <a:r>
              <a:rPr lang="ru-RU" sz="1200" b="0" i="0" dirty="0">
                <a:effectLst/>
                <a:latin typeface="Roboto" panose="020B0604020202020204" pitchFamily="2" charset="0"/>
              </a:rPr>
              <a:t> ОС обеспечивает высокий уровень контроля над системными процессами и защитой данных, что критично для предприятий с повышенными требованиями к безопасности.</a:t>
            </a:r>
            <a:br>
              <a:rPr lang="ru-RU" sz="1200" dirty="0"/>
            </a:br>
            <a:r>
              <a:rPr lang="ru-RU" sz="1200" b="0" i="0" dirty="0">
                <a:effectLst/>
                <a:latin typeface="Roboto" panose="020B0604020202020204" pitchFamily="2" charset="0"/>
              </a:rPr>
              <a:t>3. </a:t>
            </a:r>
            <a:r>
              <a:rPr lang="ru-RU" sz="1200" b="1" i="0" dirty="0">
                <a:effectLst/>
                <a:latin typeface="Roboto" panose="020B0604020202020204" pitchFamily="2" charset="0"/>
              </a:rPr>
              <a:t>Гибкость и масштабируемость </a:t>
            </a:r>
            <a:br>
              <a:rPr lang="ru-RU" sz="1200" dirty="0"/>
            </a:br>
            <a:r>
              <a:rPr lang="ru-RU" sz="1200" b="0" i="0" dirty="0">
                <a:effectLst/>
                <a:latin typeface="Roboto" panose="020B0604020202020204" pitchFamily="2" charset="0"/>
              </a:rPr>
              <a:t>Собственная ОС позволяет легко внедрять необходимые функции и масштабировать систему под изменяющиеся требования без зависимости от сторонних разработчиков.</a:t>
            </a:r>
            <a:br>
              <a:rPr lang="ru-RU" sz="1200" dirty="0"/>
            </a:br>
            <a:r>
              <a:rPr lang="ru-RU" sz="1200" b="0" i="0" dirty="0">
                <a:effectLst/>
                <a:latin typeface="Roboto" panose="020B0604020202020204" pitchFamily="2" charset="0"/>
              </a:rPr>
              <a:t>4. </a:t>
            </a:r>
            <a:r>
              <a:rPr lang="ru-RU" sz="1200" b="1" i="0" dirty="0">
                <a:effectLst/>
                <a:latin typeface="Roboto" panose="020B0604020202020204" pitchFamily="2" charset="0"/>
              </a:rPr>
              <a:t>Обучение и развитие компетенций </a:t>
            </a:r>
            <a:br>
              <a:rPr lang="ru-RU" sz="1200" dirty="0"/>
            </a:br>
            <a:r>
              <a:rPr lang="ru-RU" sz="1200" b="0" i="0" dirty="0">
                <a:effectLst/>
                <a:latin typeface="Roboto" panose="020B0604020202020204" pitchFamily="2" charset="0"/>
              </a:rPr>
              <a:t>Работа над </a:t>
            </a:r>
            <a:r>
              <a:rPr lang="ru-RU" sz="1200" b="0" i="0" dirty="0" err="1">
                <a:effectLst/>
                <a:latin typeface="Roboto" panose="020B0604020202020204" pitchFamily="2" charset="0"/>
              </a:rPr>
              <a:t>кастомной</a:t>
            </a:r>
            <a:r>
              <a:rPr lang="ru-RU" sz="1200" b="0" i="0" dirty="0">
                <a:effectLst/>
                <a:latin typeface="Roboto" panose="020B0604020202020204" pitchFamily="2" charset="0"/>
              </a:rPr>
              <a:t> ОС способствует глубокому пониманию архитектуры операционных систем и развитию навыков программирования на низком уровне.</a:t>
            </a:r>
            <a:br>
              <a:rPr lang="ru-RU" sz="1200" dirty="0"/>
            </a:br>
            <a:r>
              <a:rPr lang="ru-RU" sz="1200" b="0" i="0" dirty="0">
                <a:effectLst/>
                <a:latin typeface="Roboto" panose="020B0604020202020204" pitchFamily="2" charset="0"/>
              </a:rPr>
              <a:t>5. </a:t>
            </a:r>
            <a:r>
              <a:rPr lang="ru-RU" sz="1200" b="1" i="0" dirty="0">
                <a:effectLst/>
                <a:latin typeface="Roboto" panose="020B0604020202020204" pitchFamily="2" charset="0"/>
              </a:rPr>
              <a:t>Экономия средств </a:t>
            </a:r>
            <a:br>
              <a:rPr lang="ru-RU" sz="1200" dirty="0"/>
            </a:br>
            <a:r>
              <a:rPr lang="ru-RU" sz="1200" b="0" i="0" dirty="0">
                <a:effectLst/>
                <a:latin typeface="Roboto" panose="020B0604020202020204" pitchFamily="2" charset="0"/>
              </a:rPr>
              <a:t>Использование </a:t>
            </a:r>
            <a:r>
              <a:rPr lang="ru-RU" sz="1200" b="0" i="0" dirty="0" err="1">
                <a:effectLst/>
                <a:latin typeface="Roboto" panose="020B0604020202020204" pitchFamily="2" charset="0"/>
              </a:rPr>
              <a:t>кастомной</a:t>
            </a:r>
            <a:r>
              <a:rPr lang="ru-RU" sz="1200" b="0" i="0" dirty="0">
                <a:effectLst/>
                <a:latin typeface="Roboto" panose="020B0604020202020204" pitchFamily="2" charset="0"/>
              </a:rPr>
              <a:t> ОС даёт возможность снизить расходы на лицензионное программное обеспечение и оптимизировать затраты на поддержку и обновление.</a:t>
            </a:r>
            <a:br>
              <a:rPr lang="ru-RU" sz="1200" b="0" i="0" dirty="0">
                <a:effectLst/>
                <a:latin typeface="Roboto" panose="020B0604020202020204" pitchFamily="2" charset="0"/>
              </a:rPr>
            </a:br>
            <a:br>
              <a:rPr lang="ru-RU" sz="1200" dirty="0"/>
            </a:br>
            <a:r>
              <a:rPr lang="ru-RU" sz="1200" b="0" i="0" dirty="0">
                <a:effectLst/>
                <a:latin typeface="Roboto" panose="020B0604020202020204" pitchFamily="2" charset="0"/>
              </a:rPr>
              <a:t>Таким образом, реализация данного проекта способствует созданию эффективного, безопасного и адаптированного под конкретные нужды программного обеспечения.</a:t>
            </a:r>
            <a:endParaRPr lang="ru-RU" sz="1200" dirty="0"/>
          </a:p>
        </p:txBody>
      </p:sp>
      <p:pic>
        <p:nvPicPr>
          <p:cNvPr id="6" name="Picture 2" descr="C:\Users\golevaea\Desktop\ццо дизайн\!Лого красно-белое\Ресурс 1@2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07139"/>
            <a:ext cx="1044780" cy="372272"/>
          </a:xfrm>
          <a:prstGeom prst="rect">
            <a:avLst/>
          </a:prstGeom>
          <a:noFill/>
        </p:spPr>
      </p:pic>
      <p:pic>
        <p:nvPicPr>
          <p:cNvPr id="7" name="Picture 3" descr="C:\Users\golevaea\Desktop\ццо дизайн\Нац_проекты_лого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0"/>
            <a:ext cx="1004708" cy="56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25101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Техническая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1054</Words>
  <Application>Microsoft Office PowerPoint</Application>
  <PresentationFormat>Экран (16:9)</PresentationFormat>
  <Paragraphs>48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geist</vt:lpstr>
      <vt:lpstr>Open Sans</vt:lpstr>
      <vt:lpstr>Roboto</vt:lpstr>
      <vt:lpstr>Тема Office</vt:lpstr>
      <vt:lpstr>Государственное бюджетное общеобразовательное учреждение  Лицей №126 Калининского района Санкт-Петербурга</vt:lpstr>
      <vt:lpstr>Цели и задачи</vt:lpstr>
      <vt:lpstr>Актуальность</vt:lpstr>
      <vt:lpstr>Степень изученности темы </vt:lpstr>
      <vt:lpstr>Описание проекта</vt:lpstr>
      <vt:lpstr>Демонстрация проекта</vt:lpstr>
      <vt:lpstr>Демонстрация проекта</vt:lpstr>
      <vt:lpstr>Демонстрация проекта</vt:lpstr>
      <vt:lpstr>Практическая значимость</vt:lpstr>
      <vt:lpstr>Выводы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Ekaterina A. Goleva</dc:creator>
  <cp:lastModifiedBy>Егор Азанов</cp:lastModifiedBy>
  <cp:revision>50</cp:revision>
  <dcterms:created xsi:type="dcterms:W3CDTF">2023-11-25T11:19:46Z</dcterms:created>
  <dcterms:modified xsi:type="dcterms:W3CDTF">2025-04-27T15:24:18Z</dcterms:modified>
</cp:coreProperties>
</file>